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AF791-BF02-6646-8724-9FBE9B2C9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5183A-A175-4844-9F84-A61F0323D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8F98E-0F78-7343-8E04-FFDAD6D83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595E-829B-E84C-9299-4A42231B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8711B-8C36-E443-B298-47164C78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7845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9FDE-942A-C440-885F-4BDC0BBD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5873A-9F46-6248-ABCA-1B81AF0B4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1CEC6-34AD-194A-AEEC-935A58A2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B4B2E-F7BB-0642-B14A-A93BF0F0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1F7A-682C-DC4D-98E4-794E1BBC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138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8A6CA-9059-B146-8C65-16F47CE9E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1E73D-537B-3E4A-A469-7FDE93F90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34B39-5518-3F4A-A437-4FAD91BB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EE04-88E2-B04A-ADF5-D1B1263F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E4140-FA68-CF49-8F53-CD16BA4C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470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2923-9410-B147-A9BD-2C717714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7B355-C28E-A24C-97A6-99A7EBF6B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B0E2D-FA85-FC48-B156-181F2F1A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E98A9-B035-2E4E-8121-F76E1B87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48237-8CAB-9145-AD9A-B288C2E8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1142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80DF4-D753-2148-9730-6A4ED9B8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07FDF-ABF5-DF49-823D-C241DE7F0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7D2DC-E7FA-9041-8556-BA5C35D49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867A1-38E0-E343-B7EE-5F042EB8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B5836-3781-C942-817B-08A14134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106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2CF4-733F-6E45-B60D-57278C42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05FC2-3A3E-8245-A755-B03C15F59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011C2-9590-7246-9D41-37C4ACBDC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71A50-53B0-7642-B631-B4AA9AFF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F1E4D-3B4B-D346-84E4-661B3309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5FBAE-DDDB-924A-BF30-6164C7F6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1153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C1AE-96F7-5D46-B0FA-087F34141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3380E-DD26-BC48-8A07-30461B43F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AE1D8-EC99-0648-A828-2A93C7925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B77F6-EACF-8547-A2F8-89CBC393D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90E8F-DBE1-1147-B75E-FF3432111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1B420-EF3E-DD45-B1C1-0B1F778F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3885D6-1B5F-E045-AAC7-D00B4EB7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CA6A5-E87A-7840-9D83-A53C4082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425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3AFB1-0552-5B4A-AD22-1FAEDA2C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3F3665-383C-C34E-9DE5-999550FE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9451D-9D6E-B741-B146-68447E93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5EE91-91A9-9249-B217-2E867729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0841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EBDA4-9229-3848-B964-6E65DB35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5671E-B845-F445-9AF3-878FA017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34C29-DDB2-694C-9E74-9448C3ED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517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7AC6-B667-9F42-83B0-C2A00113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0C35-2461-C748-98BD-9CEF1220E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0ABF7-21C7-EE4F-9136-ADD2A3064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BC1F0-0227-4C49-ACDF-10D416B6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2E9A8-7639-2844-BC2F-692EBD43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72AE5-F8B9-B541-BE29-D6A45765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4876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21D17-CAFD-3746-A4B6-0922FD3B8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6C193-CF63-CB49-A0AD-8F2B3FAFA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D9E32-A08D-4D48-B523-489CF244C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9A4D6-AAF1-A84E-8FE6-85A71A1A6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35849-1F90-5C44-AE6E-15529FD3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C0415-87AE-0D46-89B5-7593B120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647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E8A9DA-393E-024E-A1D7-CE581619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14484-E689-B24F-BF7E-5BCD074ED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47205-76AE-6C4B-B38E-0257FA470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A72A-5513-2D44-9330-921945A84EC4}" type="datetimeFigureOut">
              <a:rPr lang="en-FI" smtClean="0"/>
              <a:t>10.11.2022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DBED2-6483-4845-818A-3F2E174F7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6873-B764-6240-B2A4-E2FA0867A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6977-DEDE-E64D-B3D5-BD41DD4C2CF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309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DESIGN + SUSTAINABILITY CASE DECK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629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fi-FI" sz="4500" b="1" dirty="0"/>
              <a:t>SUSTAINABILITY PILARS</a:t>
            </a:r>
            <a:endParaRPr lang="en-FI" sz="4500" b="1" dirty="0"/>
          </a:p>
        </p:txBody>
      </p:sp>
      <p:pic>
        <p:nvPicPr>
          <p:cNvPr id="22" name="Picture 21" descr="A picture containing text, businesscard, envelope&#10;&#10;Description automatically generated">
            <a:extLst>
              <a:ext uri="{FF2B5EF4-FFF2-40B4-BE49-F238E27FC236}">
                <a16:creationId xmlns:a16="http://schemas.microsoft.com/office/drawing/2014/main" id="{24B4EF5F-16ED-1046-97D5-F24B1D936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451173"/>
            <a:ext cx="7315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9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10E268B2-E2E3-2941-A921-4EC4A6998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300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Case: (the organization/concept name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115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4500" b="1" dirty="0"/>
              <a:t>(T</a:t>
            </a:r>
            <a:r>
              <a:rPr lang="en-FI" sz="4500" b="1" dirty="0"/>
              <a:t>ITLE OF THE CASE HERE</a:t>
            </a:r>
          </a:p>
          <a:p>
            <a:pPr algn="r">
              <a:lnSpc>
                <a:spcPts val="4000"/>
              </a:lnSpc>
            </a:pPr>
            <a:r>
              <a:rPr lang="fi-FI" sz="4500" b="1" dirty="0"/>
              <a:t>= THE MAIN INSIGHT)</a:t>
            </a:r>
            <a:endParaRPr lang="en-FI" sz="45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AA2CA-CEAB-1A49-96F5-213DA70C1525}"/>
              </a:ext>
            </a:extLst>
          </p:cNvPr>
          <p:cNvSpPr txBox="1"/>
          <p:nvPr/>
        </p:nvSpPr>
        <p:spPr>
          <a:xfrm>
            <a:off x="5675971" y="2029523"/>
            <a:ext cx="5776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spc="50" dirty="0"/>
              <a:t>Add the case description text here. Keep it short &amp; concise using 60-100 words.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5DEBF-6C0F-9F48-BF76-7AADD7D52A09}"/>
              </a:ext>
            </a:extLst>
          </p:cNvPr>
          <p:cNvSpPr txBox="1"/>
          <p:nvPr/>
        </p:nvSpPr>
        <p:spPr>
          <a:xfrm>
            <a:off x="5675971" y="4305261"/>
            <a:ext cx="5776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spc="300" dirty="0"/>
              <a:t>REFLECT: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reflective question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  <a:p>
            <a:r>
              <a:rPr lang="en-FI" sz="1200" b="1" spc="300" dirty="0"/>
              <a:t>APPLY: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applicable question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  <a:br>
              <a:rPr lang="en-US" sz="1200" b="1" spc="50" dirty="0">
                <a:solidFill>
                  <a:srgbClr val="1D1C1D"/>
                </a:solidFill>
              </a:rPr>
            </a:br>
            <a:br>
              <a:rPr lang="en-US" sz="1200" b="1" spc="50" dirty="0">
                <a:solidFill>
                  <a:srgbClr val="1D1C1D"/>
                </a:solidFill>
              </a:rPr>
            </a:br>
            <a:r>
              <a:rPr kumimoji="0" lang="en-FI" sz="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more: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50" normalizeH="0" baseline="0" noProof="0" dirty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have background info on the case, add the link(s) here</a:t>
            </a:r>
            <a:endParaRPr lang="en-US" sz="800" b="1" i="0" spc="50" dirty="0">
              <a:solidFill>
                <a:srgbClr val="1D1C1D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FBA490-4733-AC43-B932-38494C8FAFB7}"/>
              </a:ext>
            </a:extLst>
          </p:cNvPr>
          <p:cNvGrpSpPr/>
          <p:nvPr/>
        </p:nvGrpSpPr>
        <p:grpSpPr>
          <a:xfrm>
            <a:off x="78059" y="1248937"/>
            <a:ext cx="5163014" cy="5536348"/>
            <a:chOff x="78059" y="1248937"/>
            <a:chExt cx="5163014" cy="5536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2CE4DF-1370-0040-9EDD-29602EA04A25}"/>
                </a:ext>
              </a:extLst>
            </p:cNvPr>
            <p:cNvSpPr/>
            <p:nvPr/>
          </p:nvSpPr>
          <p:spPr>
            <a:xfrm>
              <a:off x="78059" y="1248937"/>
              <a:ext cx="5163014" cy="55363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3E22E1-BBB2-0F4F-9E53-657579C8D72F}"/>
                </a:ext>
              </a:extLst>
            </p:cNvPr>
            <p:cNvSpPr txBox="1"/>
            <p:nvPr/>
          </p:nvSpPr>
          <p:spPr>
            <a:xfrm>
              <a:off x="144965" y="1316247"/>
              <a:ext cx="30331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FI" sz="1200" dirty="0">
                  <a:solidFill>
                    <a:srgbClr val="FF0000"/>
                  </a:solidFill>
                </a:rPr>
                <a:t>Optional feature: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you have a picture </a:t>
              </a:r>
              <a:r>
                <a:rPr lang="en-US" sz="1200" dirty="0">
                  <a:solidFill>
                    <a:srgbClr val="FF0000"/>
                  </a:solidFill>
                </a:rPr>
                <a:t>t</a:t>
              </a:r>
              <a:r>
                <a:rPr lang="en-FI" sz="1200" dirty="0">
                  <a:solidFill>
                    <a:srgbClr val="FF0000"/>
                  </a:solidFill>
                </a:rPr>
                <a:t>o illustrate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the case, place it to this are.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not, just delete the dashed lines.  </a:t>
              </a:r>
              <a:br>
                <a:rPr lang="en-FI" sz="1200" dirty="0">
                  <a:solidFill>
                    <a:srgbClr val="FF0000"/>
                  </a:solidFill>
                </a:rPr>
              </a:br>
              <a:r>
                <a:rPr lang="en-FI" sz="1200" dirty="0">
                  <a:solidFill>
                    <a:srgbClr val="FF0000"/>
                  </a:solidFill>
                </a:rPr>
                <a:t>Preference: black’n’white images!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78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370F5FB3-24BF-6440-BB23-CABDFA9DB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300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Case: (the organization/concept name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115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4500" b="1" dirty="0"/>
              <a:t>(T</a:t>
            </a:r>
            <a:r>
              <a:rPr lang="en-FI" sz="4500" b="1" dirty="0"/>
              <a:t>ITLE OF THE CASE HERE</a:t>
            </a:r>
          </a:p>
          <a:p>
            <a:pPr algn="r">
              <a:lnSpc>
                <a:spcPts val="4000"/>
              </a:lnSpc>
            </a:pPr>
            <a:r>
              <a:rPr lang="fi-FI" sz="4500" b="1" dirty="0"/>
              <a:t>= THE MAIN INSIGHT)</a:t>
            </a:r>
            <a:endParaRPr lang="en-FI" sz="45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AA2CA-CEAB-1A49-96F5-213DA70C1525}"/>
              </a:ext>
            </a:extLst>
          </p:cNvPr>
          <p:cNvSpPr txBox="1"/>
          <p:nvPr/>
        </p:nvSpPr>
        <p:spPr>
          <a:xfrm>
            <a:off x="5675971" y="2029523"/>
            <a:ext cx="5776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spc="50" dirty="0"/>
              <a:t>Add the case description text here. Keep it short &amp; concise using 60-100 words.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5DEBF-6C0F-9F48-BF76-7AADD7D52A09}"/>
              </a:ext>
            </a:extLst>
          </p:cNvPr>
          <p:cNvSpPr txBox="1"/>
          <p:nvPr/>
        </p:nvSpPr>
        <p:spPr>
          <a:xfrm>
            <a:off x="5675971" y="4305261"/>
            <a:ext cx="5776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spc="300" dirty="0"/>
              <a:t>REFLECT: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reflective question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  <a:p>
            <a:r>
              <a:rPr lang="en-FI" sz="1200" b="1" spc="300" dirty="0"/>
              <a:t>APPLY: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applicable question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  <a:br>
              <a:rPr lang="en-US" sz="1200" b="1" spc="50" dirty="0">
                <a:solidFill>
                  <a:srgbClr val="1D1C1D"/>
                </a:solidFill>
              </a:rPr>
            </a:br>
            <a:br>
              <a:rPr lang="en-US" sz="1200" b="1" spc="50" dirty="0">
                <a:solidFill>
                  <a:srgbClr val="1D1C1D"/>
                </a:solidFill>
              </a:rPr>
            </a:br>
            <a:r>
              <a:rPr kumimoji="0" lang="en-FI" sz="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more: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50" normalizeH="0" baseline="0" noProof="0" dirty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have background info on the case, add the link(s) here</a:t>
            </a:r>
            <a:endParaRPr lang="en-US" sz="800" b="1" i="0" spc="50" dirty="0">
              <a:solidFill>
                <a:srgbClr val="1D1C1D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FBA490-4733-AC43-B932-38494C8FAFB7}"/>
              </a:ext>
            </a:extLst>
          </p:cNvPr>
          <p:cNvGrpSpPr/>
          <p:nvPr/>
        </p:nvGrpSpPr>
        <p:grpSpPr>
          <a:xfrm>
            <a:off x="78059" y="1248937"/>
            <a:ext cx="5163014" cy="5536348"/>
            <a:chOff x="78059" y="1248937"/>
            <a:chExt cx="5163014" cy="5536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2CE4DF-1370-0040-9EDD-29602EA04A25}"/>
                </a:ext>
              </a:extLst>
            </p:cNvPr>
            <p:cNvSpPr/>
            <p:nvPr/>
          </p:nvSpPr>
          <p:spPr>
            <a:xfrm>
              <a:off x="78059" y="1248937"/>
              <a:ext cx="5163014" cy="55363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3E22E1-BBB2-0F4F-9E53-657579C8D72F}"/>
                </a:ext>
              </a:extLst>
            </p:cNvPr>
            <p:cNvSpPr txBox="1"/>
            <p:nvPr/>
          </p:nvSpPr>
          <p:spPr>
            <a:xfrm>
              <a:off x="144965" y="1316247"/>
              <a:ext cx="30331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FI" sz="1200" dirty="0">
                  <a:solidFill>
                    <a:srgbClr val="FF0000"/>
                  </a:solidFill>
                </a:rPr>
                <a:t>Optional feature: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you have a picture </a:t>
              </a:r>
              <a:r>
                <a:rPr lang="en-US" sz="1200" dirty="0">
                  <a:solidFill>
                    <a:srgbClr val="FF0000"/>
                  </a:solidFill>
                </a:rPr>
                <a:t>t</a:t>
              </a:r>
              <a:r>
                <a:rPr lang="en-FI" sz="1200" dirty="0">
                  <a:solidFill>
                    <a:srgbClr val="FF0000"/>
                  </a:solidFill>
                </a:rPr>
                <a:t>o illustrate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the case, place it to this are.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not, just delete the dashed lines.  </a:t>
              </a:r>
              <a:br>
                <a:rPr lang="en-FI" sz="1200" dirty="0">
                  <a:solidFill>
                    <a:srgbClr val="FF0000"/>
                  </a:solidFill>
                </a:rPr>
              </a:br>
              <a:r>
                <a:rPr lang="en-FI" sz="1200" dirty="0">
                  <a:solidFill>
                    <a:srgbClr val="FF0000"/>
                  </a:solidFill>
                </a:rPr>
                <a:t>Preference: black’n’white images!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166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52DCEE83-D12D-4848-8D8D-E653A81D5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300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Case: (the organization/concept name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115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4500" b="1" dirty="0"/>
              <a:t>(T</a:t>
            </a:r>
            <a:r>
              <a:rPr lang="en-FI" sz="4500" b="1" dirty="0"/>
              <a:t>ITLE OF THE CASE HERE</a:t>
            </a:r>
          </a:p>
          <a:p>
            <a:pPr algn="r">
              <a:lnSpc>
                <a:spcPts val="4000"/>
              </a:lnSpc>
            </a:pPr>
            <a:r>
              <a:rPr lang="fi-FI" sz="4500" b="1" dirty="0"/>
              <a:t>= THE MAIN INSIGHT)</a:t>
            </a:r>
            <a:endParaRPr lang="en-FI" sz="45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AA2CA-CEAB-1A49-96F5-213DA70C1525}"/>
              </a:ext>
            </a:extLst>
          </p:cNvPr>
          <p:cNvSpPr txBox="1"/>
          <p:nvPr/>
        </p:nvSpPr>
        <p:spPr>
          <a:xfrm>
            <a:off x="5675971" y="2029523"/>
            <a:ext cx="5776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spc="50" dirty="0"/>
              <a:t>Add the case description text here. Keep it short &amp; concise using 60-100 words.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5DEBF-6C0F-9F48-BF76-7AADD7D52A09}"/>
              </a:ext>
            </a:extLst>
          </p:cNvPr>
          <p:cNvSpPr txBox="1"/>
          <p:nvPr/>
        </p:nvSpPr>
        <p:spPr>
          <a:xfrm>
            <a:off x="5675971" y="4305261"/>
            <a:ext cx="5776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spc="300" dirty="0"/>
              <a:t>REFLECT: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reflective question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  <a:p>
            <a:r>
              <a:rPr lang="en-FI" sz="1200" b="1" spc="300" dirty="0"/>
              <a:t>APPLY: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applicable question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  <a:br>
              <a:rPr lang="en-US" sz="1200" b="1" spc="50" dirty="0">
                <a:solidFill>
                  <a:srgbClr val="1D1C1D"/>
                </a:solidFill>
              </a:rPr>
            </a:br>
            <a:br>
              <a:rPr lang="en-US" sz="1200" b="1" spc="50" dirty="0">
                <a:solidFill>
                  <a:srgbClr val="1D1C1D"/>
                </a:solidFill>
              </a:rPr>
            </a:br>
            <a:r>
              <a:rPr kumimoji="0" lang="en-FI" sz="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more: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50" normalizeH="0" baseline="0" noProof="0" dirty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have background info on the case, add the link(s) here</a:t>
            </a:r>
            <a:endParaRPr lang="en-US" sz="800" b="1" i="0" spc="50" dirty="0">
              <a:solidFill>
                <a:srgbClr val="1D1C1D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FBA490-4733-AC43-B932-38494C8FAFB7}"/>
              </a:ext>
            </a:extLst>
          </p:cNvPr>
          <p:cNvGrpSpPr/>
          <p:nvPr/>
        </p:nvGrpSpPr>
        <p:grpSpPr>
          <a:xfrm>
            <a:off x="78059" y="1248937"/>
            <a:ext cx="5163014" cy="5536348"/>
            <a:chOff x="78059" y="1248937"/>
            <a:chExt cx="5163014" cy="5536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2CE4DF-1370-0040-9EDD-29602EA04A25}"/>
                </a:ext>
              </a:extLst>
            </p:cNvPr>
            <p:cNvSpPr/>
            <p:nvPr/>
          </p:nvSpPr>
          <p:spPr>
            <a:xfrm>
              <a:off x="78059" y="1248937"/>
              <a:ext cx="5163014" cy="55363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3E22E1-BBB2-0F4F-9E53-657579C8D72F}"/>
                </a:ext>
              </a:extLst>
            </p:cNvPr>
            <p:cNvSpPr txBox="1"/>
            <p:nvPr/>
          </p:nvSpPr>
          <p:spPr>
            <a:xfrm>
              <a:off x="144965" y="1316247"/>
              <a:ext cx="30331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FI" sz="1200" dirty="0">
                  <a:solidFill>
                    <a:srgbClr val="FF0000"/>
                  </a:solidFill>
                </a:rPr>
                <a:t>Optional feature: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you have a picture </a:t>
              </a:r>
              <a:r>
                <a:rPr lang="en-US" sz="1200" dirty="0">
                  <a:solidFill>
                    <a:srgbClr val="FF0000"/>
                  </a:solidFill>
                </a:rPr>
                <a:t>t</a:t>
              </a:r>
              <a:r>
                <a:rPr lang="en-FI" sz="1200" dirty="0">
                  <a:solidFill>
                    <a:srgbClr val="FF0000"/>
                  </a:solidFill>
                </a:rPr>
                <a:t>o illustrate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the case, place it to this are.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not, just delete the dashed lines.  </a:t>
              </a:r>
              <a:br>
                <a:rPr lang="en-FI" sz="1200" dirty="0">
                  <a:solidFill>
                    <a:srgbClr val="FF0000"/>
                  </a:solidFill>
                </a:rPr>
              </a:br>
              <a:r>
                <a:rPr lang="en-FI" sz="1200" dirty="0">
                  <a:solidFill>
                    <a:srgbClr val="FF0000"/>
                  </a:solidFill>
                </a:rPr>
                <a:t>Preference: black’n’white images!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377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DESIGN + SUSTAINABILITY CASE DECK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629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fi-FI" sz="4500" b="1" dirty="0"/>
              <a:t>DESIGN PHASES</a:t>
            </a:r>
            <a:endParaRPr lang="en-FI" sz="4500" b="1" dirty="0"/>
          </a:p>
        </p:txBody>
      </p:sp>
      <p:pic>
        <p:nvPicPr>
          <p:cNvPr id="9" name="Picture 8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CA3C2F73-BC17-8040-B32B-4E0A5D948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372" y="2158605"/>
            <a:ext cx="8387255" cy="30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8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07186455-E257-F74F-9A9A-CA8D99C6D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0" y="0"/>
            <a:ext cx="120300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Case: (the organization/concept name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115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4500" b="1" dirty="0"/>
              <a:t>(T</a:t>
            </a:r>
            <a:r>
              <a:rPr lang="en-FI" sz="4500" b="1" dirty="0"/>
              <a:t>ITLE OF THE CASE HERE</a:t>
            </a:r>
          </a:p>
          <a:p>
            <a:pPr algn="r">
              <a:lnSpc>
                <a:spcPts val="4000"/>
              </a:lnSpc>
            </a:pPr>
            <a:r>
              <a:rPr lang="fi-FI" sz="4500" b="1" dirty="0"/>
              <a:t>= THE MAIN INSIGHT)</a:t>
            </a:r>
            <a:endParaRPr lang="en-FI" sz="45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AA2CA-CEAB-1A49-96F5-213DA70C1525}"/>
              </a:ext>
            </a:extLst>
          </p:cNvPr>
          <p:cNvSpPr txBox="1"/>
          <p:nvPr/>
        </p:nvSpPr>
        <p:spPr>
          <a:xfrm>
            <a:off x="5675971" y="2029523"/>
            <a:ext cx="5776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spc="50" dirty="0"/>
              <a:t>Add the case description text here. Keep it short &amp; concise using 60-100 words.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5DEBF-6C0F-9F48-BF76-7AADD7D52A09}"/>
              </a:ext>
            </a:extLst>
          </p:cNvPr>
          <p:cNvSpPr txBox="1"/>
          <p:nvPr/>
        </p:nvSpPr>
        <p:spPr>
          <a:xfrm>
            <a:off x="5675971" y="4305261"/>
            <a:ext cx="5776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spc="300" dirty="0"/>
              <a:t>REFLECT: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reflective question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  <a:p>
            <a:r>
              <a:rPr lang="en-FI" sz="1200" b="1" spc="300" dirty="0"/>
              <a:t>APPLY: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applicable question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  <a:br>
              <a:rPr lang="en-US" sz="1200" b="1" spc="50" dirty="0">
                <a:solidFill>
                  <a:srgbClr val="1D1C1D"/>
                </a:solidFill>
              </a:rPr>
            </a:br>
            <a:br>
              <a:rPr lang="en-US" sz="1200" b="1" spc="50" dirty="0">
                <a:solidFill>
                  <a:srgbClr val="1D1C1D"/>
                </a:solidFill>
              </a:rPr>
            </a:br>
            <a:r>
              <a:rPr kumimoji="0" lang="en-FI" sz="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more: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50" normalizeH="0" baseline="0" noProof="0" dirty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have background info on the case, add the link(s) here</a:t>
            </a:r>
            <a:endParaRPr lang="en-US" sz="800" b="1" i="0" spc="50" dirty="0">
              <a:solidFill>
                <a:srgbClr val="1D1C1D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FBA490-4733-AC43-B932-38494C8FAFB7}"/>
              </a:ext>
            </a:extLst>
          </p:cNvPr>
          <p:cNvGrpSpPr/>
          <p:nvPr/>
        </p:nvGrpSpPr>
        <p:grpSpPr>
          <a:xfrm>
            <a:off x="78059" y="1248937"/>
            <a:ext cx="5163014" cy="5536348"/>
            <a:chOff x="78059" y="1248937"/>
            <a:chExt cx="5163014" cy="5536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2CE4DF-1370-0040-9EDD-29602EA04A25}"/>
                </a:ext>
              </a:extLst>
            </p:cNvPr>
            <p:cNvSpPr/>
            <p:nvPr/>
          </p:nvSpPr>
          <p:spPr>
            <a:xfrm>
              <a:off x="78059" y="1248937"/>
              <a:ext cx="5163014" cy="55363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3E22E1-BBB2-0F4F-9E53-657579C8D72F}"/>
                </a:ext>
              </a:extLst>
            </p:cNvPr>
            <p:cNvSpPr txBox="1"/>
            <p:nvPr/>
          </p:nvSpPr>
          <p:spPr>
            <a:xfrm>
              <a:off x="144965" y="1316247"/>
              <a:ext cx="30331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FI" sz="1200" dirty="0">
                  <a:solidFill>
                    <a:srgbClr val="FF0000"/>
                  </a:solidFill>
                </a:rPr>
                <a:t>Optional feature: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you have a picture </a:t>
              </a:r>
              <a:r>
                <a:rPr lang="en-US" sz="1200" dirty="0">
                  <a:solidFill>
                    <a:srgbClr val="FF0000"/>
                  </a:solidFill>
                </a:rPr>
                <a:t>t</a:t>
              </a:r>
              <a:r>
                <a:rPr lang="en-FI" sz="1200" dirty="0">
                  <a:solidFill>
                    <a:srgbClr val="FF0000"/>
                  </a:solidFill>
                </a:rPr>
                <a:t>o illustrate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the case, place it to this are.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not, just delete the dashed lines.  </a:t>
              </a:r>
              <a:br>
                <a:rPr lang="en-FI" sz="1200" dirty="0">
                  <a:solidFill>
                    <a:srgbClr val="FF0000"/>
                  </a:solidFill>
                </a:rPr>
              </a:br>
              <a:r>
                <a:rPr lang="en-FI" sz="1200" dirty="0">
                  <a:solidFill>
                    <a:srgbClr val="FF0000"/>
                  </a:solidFill>
                </a:rPr>
                <a:t>Preference: black’n’white images!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425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FBD0993D-C16F-3643-B9B8-C6750353E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300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Case: (the organization/concept name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115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4500" b="1" dirty="0"/>
              <a:t>(T</a:t>
            </a:r>
            <a:r>
              <a:rPr lang="en-FI" sz="4500" b="1" dirty="0"/>
              <a:t>ITLE OF THE CASE HERE</a:t>
            </a:r>
          </a:p>
          <a:p>
            <a:pPr algn="r">
              <a:lnSpc>
                <a:spcPts val="4000"/>
              </a:lnSpc>
            </a:pPr>
            <a:r>
              <a:rPr lang="fi-FI" sz="4500" b="1" dirty="0"/>
              <a:t>= THE MAIN INSIGHT)</a:t>
            </a:r>
            <a:endParaRPr lang="en-FI" sz="45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AA2CA-CEAB-1A49-96F5-213DA70C1525}"/>
              </a:ext>
            </a:extLst>
          </p:cNvPr>
          <p:cNvSpPr txBox="1"/>
          <p:nvPr/>
        </p:nvSpPr>
        <p:spPr>
          <a:xfrm>
            <a:off x="5675971" y="2029523"/>
            <a:ext cx="5776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spc="50" dirty="0"/>
              <a:t>Add the case description text here. Keep it short &amp; concise using 60-100 words.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5DEBF-6C0F-9F48-BF76-7AADD7D52A09}"/>
              </a:ext>
            </a:extLst>
          </p:cNvPr>
          <p:cNvSpPr txBox="1"/>
          <p:nvPr/>
        </p:nvSpPr>
        <p:spPr>
          <a:xfrm>
            <a:off x="5675971" y="4305261"/>
            <a:ext cx="5776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spc="300" dirty="0"/>
              <a:t>REFLECT: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reflective question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  <a:p>
            <a:r>
              <a:rPr lang="en-FI" sz="1200" b="1" spc="300" dirty="0"/>
              <a:t>APPLY: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applicable question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  <a:br>
              <a:rPr lang="en-US" sz="1200" b="1" spc="50" dirty="0">
                <a:solidFill>
                  <a:srgbClr val="1D1C1D"/>
                </a:solidFill>
              </a:rPr>
            </a:br>
            <a:br>
              <a:rPr lang="en-US" sz="1200" b="1" spc="50" dirty="0">
                <a:solidFill>
                  <a:srgbClr val="1D1C1D"/>
                </a:solidFill>
              </a:rPr>
            </a:br>
            <a:r>
              <a:rPr kumimoji="0" lang="en-FI" sz="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more: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50" normalizeH="0" baseline="0" noProof="0" dirty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have background info on the case, add the link(s) here</a:t>
            </a:r>
            <a:endParaRPr lang="en-US" sz="800" b="1" i="0" spc="50" dirty="0">
              <a:solidFill>
                <a:srgbClr val="1D1C1D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FBA490-4733-AC43-B932-38494C8FAFB7}"/>
              </a:ext>
            </a:extLst>
          </p:cNvPr>
          <p:cNvGrpSpPr/>
          <p:nvPr/>
        </p:nvGrpSpPr>
        <p:grpSpPr>
          <a:xfrm>
            <a:off x="78059" y="1248937"/>
            <a:ext cx="5163014" cy="5536348"/>
            <a:chOff x="78059" y="1248937"/>
            <a:chExt cx="5163014" cy="5536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2CE4DF-1370-0040-9EDD-29602EA04A25}"/>
                </a:ext>
              </a:extLst>
            </p:cNvPr>
            <p:cNvSpPr/>
            <p:nvPr/>
          </p:nvSpPr>
          <p:spPr>
            <a:xfrm>
              <a:off x="78059" y="1248937"/>
              <a:ext cx="5163014" cy="55363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3E22E1-BBB2-0F4F-9E53-657579C8D72F}"/>
                </a:ext>
              </a:extLst>
            </p:cNvPr>
            <p:cNvSpPr txBox="1"/>
            <p:nvPr/>
          </p:nvSpPr>
          <p:spPr>
            <a:xfrm>
              <a:off x="144965" y="1316247"/>
              <a:ext cx="30331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FI" sz="1200" dirty="0">
                  <a:solidFill>
                    <a:srgbClr val="FF0000"/>
                  </a:solidFill>
                </a:rPr>
                <a:t>Optional feature: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you have a picture </a:t>
              </a:r>
              <a:r>
                <a:rPr lang="en-US" sz="1200" dirty="0">
                  <a:solidFill>
                    <a:srgbClr val="FF0000"/>
                  </a:solidFill>
                </a:rPr>
                <a:t>t</a:t>
              </a:r>
              <a:r>
                <a:rPr lang="en-FI" sz="1200" dirty="0">
                  <a:solidFill>
                    <a:srgbClr val="FF0000"/>
                  </a:solidFill>
                </a:rPr>
                <a:t>o illustrate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the case, place it to this are.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not, just delete the dashed lines.  </a:t>
              </a:r>
              <a:br>
                <a:rPr lang="en-FI" sz="1200" dirty="0">
                  <a:solidFill>
                    <a:srgbClr val="FF0000"/>
                  </a:solidFill>
                </a:rPr>
              </a:br>
              <a:r>
                <a:rPr lang="en-FI" sz="1200" dirty="0">
                  <a:solidFill>
                    <a:srgbClr val="FF0000"/>
                  </a:solidFill>
                </a:rPr>
                <a:t>Preference: black’n’white images!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178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329322DA-B114-2143-86AD-8F3EBBFC4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300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Case: (the organization/concept name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115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4500" b="1" dirty="0"/>
              <a:t>(T</a:t>
            </a:r>
            <a:r>
              <a:rPr lang="en-FI" sz="4500" b="1" dirty="0"/>
              <a:t>ITLE OF THE CASE HERE</a:t>
            </a:r>
          </a:p>
          <a:p>
            <a:pPr algn="r">
              <a:lnSpc>
                <a:spcPts val="4000"/>
              </a:lnSpc>
            </a:pPr>
            <a:r>
              <a:rPr lang="fi-FI" sz="4500" b="1" dirty="0"/>
              <a:t>= THE MAIN INSIGHT)</a:t>
            </a:r>
            <a:endParaRPr lang="en-FI" sz="45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AA2CA-CEAB-1A49-96F5-213DA70C1525}"/>
              </a:ext>
            </a:extLst>
          </p:cNvPr>
          <p:cNvSpPr txBox="1"/>
          <p:nvPr/>
        </p:nvSpPr>
        <p:spPr>
          <a:xfrm>
            <a:off x="5675971" y="2029523"/>
            <a:ext cx="5776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spc="50" dirty="0"/>
              <a:t>Add the case description text here. Keep it short &amp; concise using 60-100 words.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5DEBF-6C0F-9F48-BF76-7AADD7D52A09}"/>
              </a:ext>
            </a:extLst>
          </p:cNvPr>
          <p:cNvSpPr txBox="1"/>
          <p:nvPr/>
        </p:nvSpPr>
        <p:spPr>
          <a:xfrm>
            <a:off x="5675971" y="4305261"/>
            <a:ext cx="5776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spc="300" dirty="0"/>
              <a:t>REFLECT: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reflective question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  <a:p>
            <a:r>
              <a:rPr lang="en-FI" sz="1200" b="1" spc="300" dirty="0"/>
              <a:t>APPLY: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applicable question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  <a:br>
              <a:rPr lang="en-US" sz="1200" b="1" spc="50" dirty="0">
                <a:solidFill>
                  <a:srgbClr val="1D1C1D"/>
                </a:solidFill>
              </a:rPr>
            </a:br>
            <a:br>
              <a:rPr lang="en-US" sz="1200" b="1" spc="50" dirty="0">
                <a:solidFill>
                  <a:srgbClr val="1D1C1D"/>
                </a:solidFill>
              </a:rPr>
            </a:br>
            <a:r>
              <a:rPr kumimoji="0" lang="en-FI" sz="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more: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50" normalizeH="0" baseline="0" noProof="0" dirty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have background info on the case, add the link(s) here</a:t>
            </a:r>
            <a:endParaRPr lang="en-US" sz="800" b="1" i="0" spc="50" dirty="0">
              <a:solidFill>
                <a:srgbClr val="1D1C1D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FBA490-4733-AC43-B932-38494C8FAFB7}"/>
              </a:ext>
            </a:extLst>
          </p:cNvPr>
          <p:cNvGrpSpPr/>
          <p:nvPr/>
        </p:nvGrpSpPr>
        <p:grpSpPr>
          <a:xfrm>
            <a:off x="78059" y="1248937"/>
            <a:ext cx="5163014" cy="5536348"/>
            <a:chOff x="78059" y="1248937"/>
            <a:chExt cx="5163014" cy="5536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2CE4DF-1370-0040-9EDD-29602EA04A25}"/>
                </a:ext>
              </a:extLst>
            </p:cNvPr>
            <p:cNvSpPr/>
            <p:nvPr/>
          </p:nvSpPr>
          <p:spPr>
            <a:xfrm>
              <a:off x="78059" y="1248937"/>
              <a:ext cx="5163014" cy="55363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3E22E1-BBB2-0F4F-9E53-657579C8D72F}"/>
                </a:ext>
              </a:extLst>
            </p:cNvPr>
            <p:cNvSpPr txBox="1"/>
            <p:nvPr/>
          </p:nvSpPr>
          <p:spPr>
            <a:xfrm>
              <a:off x="144965" y="1316247"/>
              <a:ext cx="30331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FI" sz="1200" dirty="0">
                  <a:solidFill>
                    <a:srgbClr val="FF0000"/>
                  </a:solidFill>
                </a:rPr>
                <a:t>Optional feature: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you have a picture </a:t>
              </a:r>
              <a:r>
                <a:rPr lang="en-US" sz="1200" dirty="0">
                  <a:solidFill>
                    <a:srgbClr val="FF0000"/>
                  </a:solidFill>
                </a:rPr>
                <a:t>t</a:t>
              </a:r>
              <a:r>
                <a:rPr lang="en-FI" sz="1200" dirty="0">
                  <a:solidFill>
                    <a:srgbClr val="FF0000"/>
                  </a:solidFill>
                </a:rPr>
                <a:t>o illustrate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the case, place it to this are.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not, just delete the dashed lines.  </a:t>
              </a:r>
              <a:br>
                <a:rPr lang="en-FI" sz="1200" dirty="0">
                  <a:solidFill>
                    <a:srgbClr val="FF0000"/>
                  </a:solidFill>
                </a:rPr>
              </a:br>
              <a:r>
                <a:rPr lang="en-FI" sz="1200" dirty="0">
                  <a:solidFill>
                    <a:srgbClr val="FF0000"/>
                  </a:solidFill>
                </a:rPr>
                <a:t>Preference: black’n’white images!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180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95776D7D-3C4B-1643-BD11-8DBBE0E0D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3007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378D61-5A8E-BB48-9727-13F2124D7420}"/>
              </a:ext>
            </a:extLst>
          </p:cNvPr>
          <p:cNvSpPr txBox="1"/>
          <p:nvPr/>
        </p:nvSpPr>
        <p:spPr>
          <a:xfrm>
            <a:off x="4739271" y="245327"/>
            <a:ext cx="690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FI" sz="2800" b="1" dirty="0"/>
              <a:t>Case: (the organization/concept name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E6DF-698C-8546-B14A-2797AB7B24B7}"/>
              </a:ext>
            </a:extLst>
          </p:cNvPr>
          <p:cNvSpPr txBox="1"/>
          <p:nvPr/>
        </p:nvSpPr>
        <p:spPr>
          <a:xfrm>
            <a:off x="4638910" y="773453"/>
            <a:ext cx="7002966" cy="115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4500" b="1" dirty="0"/>
              <a:t>(T</a:t>
            </a:r>
            <a:r>
              <a:rPr lang="en-FI" sz="4500" b="1" dirty="0"/>
              <a:t>ITLE OF THE CASE HERE</a:t>
            </a:r>
          </a:p>
          <a:p>
            <a:pPr algn="r">
              <a:lnSpc>
                <a:spcPts val="4000"/>
              </a:lnSpc>
            </a:pPr>
            <a:r>
              <a:rPr lang="fi-FI" sz="4500" b="1" dirty="0"/>
              <a:t>= THE MAIN INSIGHT)</a:t>
            </a:r>
            <a:endParaRPr lang="en-FI" sz="45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AA2CA-CEAB-1A49-96F5-213DA70C1525}"/>
              </a:ext>
            </a:extLst>
          </p:cNvPr>
          <p:cNvSpPr txBox="1"/>
          <p:nvPr/>
        </p:nvSpPr>
        <p:spPr>
          <a:xfrm>
            <a:off x="5675971" y="2029523"/>
            <a:ext cx="5776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spc="50" dirty="0"/>
              <a:t>Add the case description text here. Keep it short &amp; concise using 60-100 words.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35DEBF-6C0F-9F48-BF76-7AADD7D52A09}"/>
              </a:ext>
            </a:extLst>
          </p:cNvPr>
          <p:cNvSpPr txBox="1"/>
          <p:nvPr/>
        </p:nvSpPr>
        <p:spPr>
          <a:xfrm>
            <a:off x="5675971" y="4305261"/>
            <a:ext cx="5776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spc="300" dirty="0"/>
              <a:t>REFLECT: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reflective question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  <a:p>
            <a:r>
              <a:rPr lang="en-FI" sz="1200" b="1" spc="300" dirty="0"/>
              <a:t>APPLY: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spc="50" dirty="0">
                <a:solidFill>
                  <a:srgbClr val="1D1C1D"/>
                </a:solidFill>
                <a:effectLst/>
              </a:rPr>
              <a:t>Add your applicable question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1D1C1D"/>
                </a:solidFill>
              </a:rPr>
              <a:t>If you have another question, add it here</a:t>
            </a:r>
            <a:br>
              <a:rPr lang="en-US" sz="1200" b="1" spc="50" dirty="0">
                <a:solidFill>
                  <a:srgbClr val="1D1C1D"/>
                </a:solidFill>
              </a:rPr>
            </a:br>
            <a:br>
              <a:rPr lang="en-US" sz="1200" b="1" spc="50" dirty="0">
                <a:solidFill>
                  <a:srgbClr val="1D1C1D"/>
                </a:solidFill>
              </a:rPr>
            </a:br>
            <a:r>
              <a:rPr kumimoji="0" lang="en-FI" sz="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more: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50" normalizeH="0" baseline="0" noProof="0" dirty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have background info on the case, add the link(s) here</a:t>
            </a:r>
            <a:endParaRPr lang="en-US" sz="800" b="1" i="0" spc="50" dirty="0">
              <a:solidFill>
                <a:srgbClr val="1D1C1D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0" spc="50" dirty="0">
              <a:solidFill>
                <a:srgbClr val="1D1C1D"/>
              </a:solidFill>
              <a:effectLst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FBA490-4733-AC43-B932-38494C8FAFB7}"/>
              </a:ext>
            </a:extLst>
          </p:cNvPr>
          <p:cNvGrpSpPr/>
          <p:nvPr/>
        </p:nvGrpSpPr>
        <p:grpSpPr>
          <a:xfrm>
            <a:off x="78059" y="1248937"/>
            <a:ext cx="5163014" cy="5536348"/>
            <a:chOff x="78059" y="1248937"/>
            <a:chExt cx="5163014" cy="5536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2CE4DF-1370-0040-9EDD-29602EA04A25}"/>
                </a:ext>
              </a:extLst>
            </p:cNvPr>
            <p:cNvSpPr/>
            <p:nvPr/>
          </p:nvSpPr>
          <p:spPr>
            <a:xfrm>
              <a:off x="78059" y="1248937"/>
              <a:ext cx="5163014" cy="55363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3E22E1-BBB2-0F4F-9E53-657579C8D72F}"/>
                </a:ext>
              </a:extLst>
            </p:cNvPr>
            <p:cNvSpPr txBox="1"/>
            <p:nvPr/>
          </p:nvSpPr>
          <p:spPr>
            <a:xfrm>
              <a:off x="144965" y="1316247"/>
              <a:ext cx="30331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FI" sz="1200" dirty="0">
                  <a:solidFill>
                    <a:srgbClr val="FF0000"/>
                  </a:solidFill>
                </a:rPr>
                <a:t>Optional feature: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you have a picture </a:t>
              </a:r>
              <a:r>
                <a:rPr lang="en-US" sz="1200" dirty="0">
                  <a:solidFill>
                    <a:srgbClr val="FF0000"/>
                  </a:solidFill>
                </a:rPr>
                <a:t>t</a:t>
              </a:r>
              <a:r>
                <a:rPr lang="en-FI" sz="1200" dirty="0">
                  <a:solidFill>
                    <a:srgbClr val="FF0000"/>
                  </a:solidFill>
                </a:rPr>
                <a:t>o illustrate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the case, place it to this are. </a:t>
              </a:r>
            </a:p>
            <a:p>
              <a:r>
                <a:rPr lang="en-FI" sz="1200" dirty="0">
                  <a:solidFill>
                    <a:srgbClr val="FF0000"/>
                  </a:solidFill>
                </a:rPr>
                <a:t>If not, just delete the dashed lines.  </a:t>
              </a:r>
              <a:br>
                <a:rPr lang="en-FI" sz="1200" dirty="0">
                  <a:solidFill>
                    <a:srgbClr val="FF0000"/>
                  </a:solidFill>
                </a:rPr>
              </a:br>
              <a:r>
                <a:rPr lang="en-FI" sz="1200" dirty="0">
                  <a:solidFill>
                    <a:srgbClr val="FF0000"/>
                  </a:solidFill>
                </a:rPr>
                <a:t>Preference: black’n’white images!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310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896</Words>
  <Application>Microsoft Macintosh PowerPoint</Application>
  <PresentationFormat>Widescreen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Kuukka Anna</dc:creator>
  <cp:lastModifiedBy>Kuukka Anna</cp:lastModifiedBy>
  <cp:revision>3</cp:revision>
  <dcterms:created xsi:type="dcterms:W3CDTF">2022-11-09T12:18:25Z</dcterms:created>
  <dcterms:modified xsi:type="dcterms:W3CDTF">2022-11-10T09:53:43Z</dcterms:modified>
</cp:coreProperties>
</file>